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9" r:id="rId2"/>
    <p:sldId id="257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CCFE0-75F7-4368-AB95-2B6A8ACB3738}" type="datetimeFigureOut">
              <a:rPr lang="en-US" smtClean="0"/>
              <a:pPr/>
              <a:t>7/31/2010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D0EC-E296-4C60-8576-0438B3B7B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93C0-3783-41E2-ABBE-010F8CC7CB53}" type="datetime1">
              <a:rPr lang="en-US" smtClean="0"/>
              <a:pPr/>
              <a:t>7/31/2010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2CF7-3CD0-41B8-8434-6A737ACA4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DE684-751D-4747-A226-99F85C66FBD3}" type="datetime1">
              <a:rPr lang="en-US" smtClean="0"/>
              <a:pPr/>
              <a:t>7/31/2010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2CF7-3CD0-41B8-8434-6A737ACA4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F4D4-3602-4177-A665-0DFE12C15B2A}" type="datetime1">
              <a:rPr lang="en-US" smtClean="0"/>
              <a:pPr/>
              <a:t>7/31/2010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2CF7-3CD0-41B8-8434-6A737ACA4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F215-1237-444B-9AAD-5E9DFB236F24}" type="datetime1">
              <a:rPr lang="en-US" smtClean="0"/>
              <a:pPr/>
              <a:t>7/31/2010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2CF7-3CD0-41B8-8434-6A737ACA4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FD13-4A7B-4652-8AD5-BD013F16FA11}" type="datetime1">
              <a:rPr lang="en-US" smtClean="0"/>
              <a:pPr/>
              <a:t>7/31/2010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2CF7-3CD0-41B8-8434-6A737ACA4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3B77-9E92-4468-8894-23731245A442}" type="datetime1">
              <a:rPr lang="en-US" smtClean="0"/>
              <a:pPr/>
              <a:t>7/31/2010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2CF7-3CD0-41B8-8434-6A737ACA4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26FF-A2AE-47A3-ADC2-1AB89C6B9D54}" type="datetime1">
              <a:rPr lang="en-US" smtClean="0"/>
              <a:pPr/>
              <a:t>7/31/2010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2CF7-3CD0-41B8-8434-6A737ACA4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C9223-DD41-4738-9E5E-9B98C1C466B7}" type="datetime1">
              <a:rPr lang="en-US" smtClean="0"/>
              <a:pPr/>
              <a:t>7/31/2010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2CF7-3CD0-41B8-8434-6A737ACA4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1F81-B047-4F23-90E9-9679896E1145}" type="datetime1">
              <a:rPr lang="en-US" smtClean="0"/>
              <a:pPr/>
              <a:t>7/31/2010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2CF7-3CD0-41B8-8434-6A737ACA4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BB03-8311-4C8B-9336-63B3971D4E55}" type="datetime1">
              <a:rPr lang="en-US" smtClean="0"/>
              <a:pPr/>
              <a:t>7/31/2010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2CF7-3CD0-41B8-8434-6A737ACA4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F6C2-FDF5-4F5A-AAAE-0DC3C62B692A}" type="datetime1">
              <a:rPr lang="en-US" smtClean="0"/>
              <a:pPr/>
              <a:t>7/31/2010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2CF7-3CD0-41B8-8434-6A737ACA4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43546-7CDF-4565-AA19-013FAB6388AB}" type="datetime1">
              <a:rPr lang="en-US" smtClean="0"/>
              <a:pPr/>
              <a:t>7/31/2010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D2CF7-3CD0-41B8-8434-6A737ACA4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Sampling chip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05600" cy="99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Jean-Francois </a:t>
            </a:r>
            <a:r>
              <a:rPr lang="en-US" dirty="0" err="1" smtClean="0"/>
              <a:t>Genat</a:t>
            </a:r>
            <a:r>
              <a:rPr lang="en-US" dirty="0" smtClean="0"/>
              <a:t>, </a:t>
            </a:r>
            <a:r>
              <a:rPr lang="en-US" dirty="0" err="1" smtClean="0"/>
              <a:t>Herve</a:t>
            </a:r>
            <a:r>
              <a:rPr lang="en-US" dirty="0" smtClean="0"/>
              <a:t> </a:t>
            </a:r>
            <a:r>
              <a:rPr lang="en-US" dirty="0" err="1" smtClean="0"/>
              <a:t>Grabas</a:t>
            </a:r>
            <a:r>
              <a:rPr lang="en-US" dirty="0" smtClean="0"/>
              <a:t>, Eric </a:t>
            </a:r>
            <a:r>
              <a:rPr lang="en-US" dirty="0" err="1" smtClean="0"/>
              <a:t>Oberla</a:t>
            </a:r>
            <a:endParaRPr lang="en-US" dirty="0" smtClean="0"/>
          </a:p>
          <a:p>
            <a:r>
              <a:rPr lang="en-US" sz="1600" dirty="0" smtClean="0"/>
              <a:t> </a:t>
            </a:r>
            <a:r>
              <a:rPr lang="en-US" sz="2100" dirty="0" smtClean="0"/>
              <a:t>August 2d 2010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296400" cy="4267199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sz="2800" dirty="0" smtClean="0"/>
              <a:t>This chip aims to read </a:t>
            </a:r>
            <a:r>
              <a:rPr lang="en-US" sz="2800" dirty="0" smtClean="0">
                <a:solidFill>
                  <a:srgbClr val="FF0000"/>
                </a:solidFill>
              </a:rPr>
              <a:t>Micro-Channel Plate</a:t>
            </a:r>
            <a:r>
              <a:rPr lang="en-US" sz="2800" dirty="0" smtClean="0"/>
              <a:t> devices coupled to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800" dirty="0" smtClean="0">
                <a:solidFill>
                  <a:srgbClr val="FF0000"/>
                </a:solidFill>
              </a:rPr>
              <a:t>Transmission lines </a:t>
            </a:r>
            <a:r>
              <a:rPr lang="en-US" sz="2800" dirty="0" smtClean="0"/>
              <a:t>to provide large dimensions detectors with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sz="2400" dirty="0" smtClean="0"/>
              <a:t>-	2-dimension readout with a 1mm precision (</a:t>
            </a:r>
            <a:r>
              <a:rPr lang="en-US" sz="2400" dirty="0" err="1" smtClean="0">
                <a:latin typeface="Symbol" pitchFamily="18" charset="2"/>
              </a:rPr>
              <a:t>D</a:t>
            </a:r>
            <a:r>
              <a:rPr lang="en-US" sz="2400" dirty="0" err="1" smtClean="0"/>
              <a:t>t</a:t>
            </a:r>
            <a:r>
              <a:rPr lang="en-US" sz="2400" dirty="0" smtClean="0"/>
              <a:t>=10ps)</a:t>
            </a:r>
          </a:p>
          <a:p>
            <a:pPr>
              <a:buNone/>
            </a:pPr>
            <a:r>
              <a:rPr lang="en-US" sz="2400" dirty="0" smtClean="0"/>
              <a:t>	-	Time of flight timing 1-10ps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 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37C3-11A6-40BD-8360-AE4D7BF0F4E9}" type="datetime1">
              <a:rPr lang="en-US" smtClean="0"/>
              <a:pPr/>
              <a:t>7/31/2010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2CF7-3CD0-41B8-8434-6A737ACA478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electronics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419100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sz="3800" dirty="0" smtClean="0"/>
              <a:t>Fast sampling electronics</a:t>
            </a:r>
          </a:p>
          <a:p>
            <a:pPr>
              <a:buNone/>
            </a:pPr>
            <a:r>
              <a:rPr lang="en-US" sz="3800" dirty="0" smtClean="0"/>
              <a:t> </a:t>
            </a:r>
          </a:p>
          <a:p>
            <a:pPr>
              <a:buNone/>
            </a:pPr>
            <a:r>
              <a:rPr lang="en-US" sz="3800" dirty="0"/>
              <a:t>	</a:t>
            </a:r>
            <a:r>
              <a:rPr lang="en-US" sz="2900" dirty="0" smtClean="0">
                <a:solidFill>
                  <a:srgbClr val="FF0000"/>
                </a:solidFill>
              </a:rPr>
              <a:t>-	Records all the information from the detector pulse</a:t>
            </a:r>
          </a:p>
          <a:p>
            <a:pPr>
              <a:buNone/>
            </a:pPr>
            <a:endParaRPr lang="en-US" sz="2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900" dirty="0" smtClean="0">
                <a:solidFill>
                  <a:srgbClr val="FF0000"/>
                </a:solidFill>
              </a:rPr>
              <a:t>	-	Provide </a:t>
            </a:r>
            <a:r>
              <a:rPr lang="en-US" sz="2900" dirty="0" err="1" smtClean="0">
                <a:solidFill>
                  <a:srgbClr val="FF0000"/>
                </a:solidFill>
              </a:rPr>
              <a:t>picosecond</a:t>
            </a:r>
            <a:r>
              <a:rPr lang="en-US" sz="2900">
                <a:solidFill>
                  <a:srgbClr val="FF0000"/>
                </a:solidFill>
              </a:rPr>
              <a:t> </a:t>
            </a:r>
            <a:r>
              <a:rPr lang="en-US" sz="2900" dirty="0" smtClean="0">
                <a:solidFill>
                  <a:srgbClr val="FF0000"/>
                </a:solidFill>
              </a:rPr>
              <a:t>t</a:t>
            </a:r>
            <a:r>
              <a:rPr lang="en-US" sz="2900" smtClean="0">
                <a:solidFill>
                  <a:srgbClr val="FF0000"/>
                </a:solidFill>
              </a:rPr>
              <a:t>iming </a:t>
            </a:r>
            <a:r>
              <a:rPr lang="en-US" sz="2900" dirty="0" smtClean="0">
                <a:solidFill>
                  <a:srgbClr val="FF0000"/>
                </a:solidFill>
              </a:rPr>
              <a:t>resolution </a:t>
            </a:r>
          </a:p>
          <a:p>
            <a:pPr>
              <a:buNone/>
            </a:pPr>
            <a:endParaRPr lang="en-US" sz="2600" dirty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See   - G. Varner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          - S. </a:t>
            </a:r>
            <a:r>
              <a:rPr lang="en-US" sz="2600" dirty="0" err="1" smtClean="0"/>
              <a:t>Ritt</a:t>
            </a:r>
            <a:endParaRPr lang="en-US" sz="2600" dirty="0" smtClean="0"/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          - D. Breton, E. </a:t>
            </a:r>
            <a:r>
              <a:rPr lang="en-US" sz="2600" dirty="0" err="1" smtClean="0"/>
              <a:t>Delagnes</a:t>
            </a:r>
            <a:endParaRPr lang="en-US" sz="2600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37C3-11A6-40BD-8360-AE4D7BF0F4E9}" type="datetime1">
              <a:rPr lang="en-US" smtClean="0"/>
              <a:pPr/>
              <a:t>7/31/2010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2CF7-3CD0-41B8-8434-6A737ACA478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resolution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37C3-11A6-40BD-8360-AE4D7BF0F4E9}" type="datetime1">
              <a:rPr lang="en-US" smtClean="0"/>
              <a:pPr/>
              <a:t>7/31/2010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2CF7-3CD0-41B8-8434-6A737ACA478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43000" y="4953000"/>
            <a:ext cx="71846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Differential timing resolution from T-line readout (10um MCP tube, 160PEs) for:</a:t>
            </a:r>
          </a:p>
          <a:p>
            <a:r>
              <a:rPr lang="en-US" sz="1600" dirty="0" smtClean="0"/>
              <a:t> </a:t>
            </a:r>
          </a:p>
          <a:p>
            <a:pPr>
              <a:buFontTx/>
              <a:buChar char="-"/>
            </a:pPr>
            <a:r>
              <a:rPr lang="en-US" sz="1400" dirty="0" smtClean="0"/>
              <a:t>  2-10GS/s sampling rates, </a:t>
            </a:r>
          </a:p>
          <a:p>
            <a:pPr>
              <a:buFontTx/>
              <a:buChar char="-"/>
            </a:pPr>
            <a:r>
              <a:rPr lang="en-US" sz="1400" dirty="0" smtClean="0"/>
              <a:t>  1 GHz 3dB analog bandwidth,</a:t>
            </a:r>
          </a:p>
          <a:p>
            <a:r>
              <a:rPr lang="en-US" sz="1400" dirty="0" smtClean="0"/>
              <a:t>-  4-10 bit ADC resolutions. </a:t>
            </a:r>
          </a:p>
          <a:p>
            <a:r>
              <a:rPr lang="en-US" sz="1600" dirty="0"/>
              <a:t>	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No need to go much beyond 10GS/s and 7 bit with present MCPs.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4038600"/>
            <a:ext cx="2095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Data taken at Argonne</a:t>
            </a:r>
          </a:p>
          <a:p>
            <a:r>
              <a:rPr lang="en-US" sz="1400" dirty="0"/>
              <a:t>(</a:t>
            </a:r>
            <a:r>
              <a:rPr lang="en-US" sz="1400" dirty="0" smtClean="0"/>
              <a:t>Ed May’s laser test stand)</a:t>
            </a:r>
            <a:endParaRPr lang="en-US" sz="1400" dirty="0"/>
          </a:p>
        </p:txBody>
      </p:sp>
      <p:pic>
        <p:nvPicPr>
          <p:cNvPr id="11" name="Content Placeholder 10" descr="Timing_Resoluti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81400" y="1143000"/>
            <a:ext cx="4952334" cy="3714250"/>
          </a:xfrm>
        </p:spPr>
      </p:pic>
      <p:pic>
        <p:nvPicPr>
          <p:cNvPr id="12" name="Picture 11" descr="10microns_spectrum_2p55k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295400"/>
            <a:ext cx="34544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37C3-11A6-40BD-8360-AE4D7BF0F4E9}" type="datetime1">
              <a:rPr lang="en-US" smtClean="0"/>
              <a:pPr/>
              <a:t>7/31/2010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2CF7-3CD0-41B8-8434-6A737ACA478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2209800"/>
            <a:ext cx="7315200" cy="3200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 Push the 3dB analog bandwidth up to 1 GHz</a:t>
            </a:r>
          </a:p>
          <a:p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Sampling rate up to 10-15GS/s</a:t>
            </a:r>
          </a:p>
          <a:p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Digitize on-chip to 8-bit (and later signal process) </a:t>
            </a:r>
          </a:p>
          <a:p>
            <a:endParaRPr lang="en-US" sz="2400" dirty="0"/>
          </a:p>
          <a:p>
            <a:r>
              <a:rPr lang="en-US" sz="2400" dirty="0" smtClean="0"/>
              <a:t>  Use </a:t>
            </a:r>
            <a:r>
              <a:rPr lang="en-US" sz="2400" dirty="0" smtClean="0"/>
              <a:t>the</a:t>
            </a:r>
            <a:r>
              <a:rPr lang="en-US" sz="2400" dirty="0" smtClean="0"/>
              <a:t>130n same 130nm </a:t>
            </a:r>
            <a:r>
              <a:rPr lang="en-US" sz="2400" dirty="0" smtClean="0"/>
              <a:t>CMOS process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Block-diagram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37C3-11A6-40BD-8360-AE4D7BF0F4E9}" type="datetime1">
              <a:rPr lang="en-US" smtClean="0"/>
              <a:pPr/>
              <a:t>7/31/2010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2CF7-3CD0-41B8-8434-6A737ACA478E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Content Placeholder 6" descr="Sampling_Chip_3_block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066800"/>
            <a:ext cx="9144000" cy="52578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137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Sampling chip 3</vt:lpstr>
      <vt:lpstr>Context</vt:lpstr>
      <vt:lpstr>Sampling electronics</vt:lpstr>
      <vt:lpstr>Timing resolution</vt:lpstr>
      <vt:lpstr>Guidelines</vt:lpstr>
      <vt:lpstr>Block-diagram</vt:lpstr>
    </vt:vector>
  </TitlesOfParts>
  <Company>The University of Chicago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Chip 2 to Chip 3</dc:title>
  <dc:creator>genat</dc:creator>
  <cp:lastModifiedBy>Jean-Francois Genat</cp:lastModifiedBy>
  <cp:revision>13</cp:revision>
  <dcterms:created xsi:type="dcterms:W3CDTF">2010-08-01T15:50:38Z</dcterms:created>
  <dcterms:modified xsi:type="dcterms:W3CDTF">2010-07-31T19:04:48Z</dcterms:modified>
</cp:coreProperties>
</file>